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1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525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4586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4614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7610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7718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4622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9F9C37B-1D36-470B-8223-D6C91242EC14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075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7C6F52A-A82B-47A2-A83A-8C4C91F2D59F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40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4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3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20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53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05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16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8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5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60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smtClean="0"/>
              <a:t>Leistungsbewertung </a:t>
            </a:r>
            <a:br>
              <a:rPr lang="de-DE" dirty="0" smtClean="0"/>
            </a:br>
            <a:r>
              <a:rPr lang="de-DE" dirty="0" smtClean="0"/>
              <a:t>an der Grundschule Atter</a:t>
            </a:r>
            <a:endParaRPr lang="de-DE" dirty="0"/>
          </a:p>
        </p:txBody>
      </p:sp>
      <p:pic>
        <p:nvPicPr>
          <p:cNvPr id="1026" name="Picture 2" descr="GS A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869" y="1251609"/>
            <a:ext cx="2795443" cy="157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15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Deutsch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442683"/>
              </p:ext>
            </p:extLst>
          </p:nvPr>
        </p:nvGraphicFramePr>
        <p:xfrm>
          <a:off x="1829031" y="3077325"/>
          <a:ext cx="8824914" cy="208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8693">
                  <a:extLst>
                    <a:ext uri="{9D8B030D-6E8A-4147-A177-3AD203B41FA5}">
                      <a16:colId xmlns:a16="http://schemas.microsoft.com/office/drawing/2014/main" val="790647821"/>
                    </a:ext>
                  </a:extLst>
                </a:gridCol>
                <a:gridCol w="7046221">
                  <a:extLst>
                    <a:ext uri="{9D8B030D-6E8A-4147-A177-3AD203B41FA5}">
                      <a16:colId xmlns:a16="http://schemas.microsoft.com/office/drawing/2014/main" val="59954083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25 %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mündliche Leistung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744748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50 %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 Klassenarbeiten</a:t>
                      </a:r>
                      <a:r>
                        <a:rPr lang="de-DE" baseline="0" dirty="0" smtClean="0"/>
                        <a:t> pro Halbjahr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221416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dirty="0" smtClean="0"/>
                        <a:t>25 %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 fachspezifische Aufgaben pro Halbjahr </a:t>
                      </a:r>
                    </a:p>
                    <a:p>
                      <a:r>
                        <a:rPr lang="de-DE" dirty="0" smtClean="0"/>
                        <a:t>(Gedicht, Lektüre,</a:t>
                      </a:r>
                      <a:r>
                        <a:rPr lang="de-DE" baseline="0" dirty="0" smtClean="0"/>
                        <a:t> Mappe etc.)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9069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7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Mathematik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056485"/>
              </p:ext>
            </p:extLst>
          </p:nvPr>
        </p:nvGraphicFramePr>
        <p:xfrm>
          <a:off x="1679402" y="3110576"/>
          <a:ext cx="8824914" cy="201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8445">
                  <a:extLst>
                    <a:ext uri="{9D8B030D-6E8A-4147-A177-3AD203B41FA5}">
                      <a16:colId xmlns:a16="http://schemas.microsoft.com/office/drawing/2014/main" val="153701866"/>
                    </a:ext>
                  </a:extLst>
                </a:gridCol>
                <a:gridCol w="6946469">
                  <a:extLst>
                    <a:ext uri="{9D8B030D-6E8A-4147-A177-3AD203B41FA5}">
                      <a16:colId xmlns:a16="http://schemas.microsoft.com/office/drawing/2014/main" val="811918745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r>
                        <a:rPr lang="de-DE" dirty="0" smtClean="0"/>
                        <a:t>50 %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</a:t>
                      </a:r>
                      <a:r>
                        <a:rPr lang="de-DE" baseline="0" dirty="0" smtClean="0"/>
                        <a:t> Klassenarbeiten pro Halbjahr</a:t>
                      </a:r>
                    </a:p>
                    <a:p>
                      <a:r>
                        <a:rPr lang="de-DE" baseline="0" dirty="0" smtClean="0"/>
                        <a:t>1 Lernaufgabe (Präsentation, Plakat, Mappe, Modell)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60702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dirty="0" smtClean="0"/>
                        <a:t>50 %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mündliche Leistung </a:t>
                      </a:r>
                    </a:p>
                    <a:p>
                      <a:r>
                        <a:rPr lang="de-DE" dirty="0" smtClean="0"/>
                        <a:t>incl. Heft- und </a:t>
                      </a:r>
                      <a:r>
                        <a:rPr lang="de-DE" dirty="0" err="1" smtClean="0"/>
                        <a:t>Mappenführung</a:t>
                      </a:r>
                      <a:r>
                        <a:rPr lang="de-DE" dirty="0" smtClean="0"/>
                        <a:t>, Kopfrechnen, etc. 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8136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13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Sachunterricht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295851"/>
              </p:ext>
            </p:extLst>
          </p:nvPr>
        </p:nvGraphicFramePr>
        <p:xfrm>
          <a:off x="1770842" y="2620126"/>
          <a:ext cx="8824914" cy="309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7747">
                  <a:extLst>
                    <a:ext uri="{9D8B030D-6E8A-4147-A177-3AD203B41FA5}">
                      <a16:colId xmlns:a16="http://schemas.microsoft.com/office/drawing/2014/main" val="4088995034"/>
                    </a:ext>
                  </a:extLst>
                </a:gridCol>
                <a:gridCol w="7337167">
                  <a:extLst>
                    <a:ext uri="{9D8B030D-6E8A-4147-A177-3AD203B41FA5}">
                      <a16:colId xmlns:a16="http://schemas.microsoft.com/office/drawing/2014/main" val="2830182456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r>
                        <a:rPr lang="de-DE" dirty="0" smtClean="0"/>
                        <a:t>10 %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 Präsentation pro Halbjahr </a:t>
                      </a:r>
                    </a:p>
                    <a:p>
                      <a:r>
                        <a:rPr lang="de-DE" dirty="0" smtClean="0"/>
                        <a:t>(Plakatvorstellung,</a:t>
                      </a:r>
                      <a:r>
                        <a:rPr lang="de-DE" baseline="0" dirty="0" smtClean="0"/>
                        <a:t> Referat)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7185459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dirty="0" smtClean="0"/>
                        <a:t>25 %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 Dokumentation pro Halbjahr</a:t>
                      </a:r>
                    </a:p>
                    <a:p>
                      <a:r>
                        <a:rPr lang="de-DE" dirty="0" smtClean="0"/>
                        <a:t>(</a:t>
                      </a:r>
                      <a:r>
                        <a:rPr lang="de-DE" dirty="0" err="1" smtClean="0"/>
                        <a:t>Lapbook</a:t>
                      </a:r>
                      <a:r>
                        <a:rPr lang="de-DE" dirty="0" smtClean="0"/>
                        <a:t>, Zeichnung,</a:t>
                      </a:r>
                      <a:r>
                        <a:rPr lang="de-DE" baseline="0" dirty="0" smtClean="0"/>
                        <a:t> Themenheft)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39414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40 %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mündliche Mitarbeit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94526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25 %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 Test pro Halbjahr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1344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808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Englisch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3910836"/>
              </p:ext>
            </p:extLst>
          </p:nvPr>
        </p:nvGraphicFramePr>
        <p:xfrm>
          <a:off x="1787466" y="3127202"/>
          <a:ext cx="8824914" cy="216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2809">
                  <a:extLst>
                    <a:ext uri="{9D8B030D-6E8A-4147-A177-3AD203B41FA5}">
                      <a16:colId xmlns:a16="http://schemas.microsoft.com/office/drawing/2014/main" val="4043952341"/>
                    </a:ext>
                  </a:extLst>
                </a:gridCol>
                <a:gridCol w="7362105">
                  <a:extLst>
                    <a:ext uri="{9D8B030D-6E8A-4147-A177-3AD203B41FA5}">
                      <a16:colId xmlns:a16="http://schemas.microsoft.com/office/drawing/2014/main" val="205160921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70 %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mündliche Mitarbeit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29935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30 %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2 Tests pro</a:t>
                      </a:r>
                      <a:r>
                        <a:rPr lang="de-DE" baseline="0" dirty="0" smtClean="0"/>
                        <a:t> Halbjahr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62485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144472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Noten erst</a:t>
                      </a:r>
                      <a:r>
                        <a:rPr lang="de-DE" baseline="0" dirty="0" smtClean="0"/>
                        <a:t> in Klasse 4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1601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801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Gestaltung (Kunst-Werken-Textil)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562244"/>
              </p:ext>
            </p:extLst>
          </p:nvPr>
        </p:nvGraphicFramePr>
        <p:xfrm>
          <a:off x="1937097" y="3143828"/>
          <a:ext cx="8824914" cy="108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1122">
                  <a:extLst>
                    <a:ext uri="{9D8B030D-6E8A-4147-A177-3AD203B41FA5}">
                      <a16:colId xmlns:a16="http://schemas.microsoft.com/office/drawing/2014/main" val="3435010559"/>
                    </a:ext>
                  </a:extLst>
                </a:gridCol>
                <a:gridCol w="7353792">
                  <a:extLst>
                    <a:ext uri="{9D8B030D-6E8A-4147-A177-3AD203B41FA5}">
                      <a16:colId xmlns:a16="http://schemas.microsoft.com/office/drawing/2014/main" val="345765291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60 %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praktische</a:t>
                      </a:r>
                      <a:r>
                        <a:rPr lang="de-DE" baseline="0" dirty="0" smtClean="0"/>
                        <a:t> Leistung (Bilder, Werkstücke)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067222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40 %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Fachwissen,</a:t>
                      </a:r>
                      <a:r>
                        <a:rPr lang="de-DE" baseline="0" dirty="0" smtClean="0"/>
                        <a:t> Fachsprache</a:t>
                      </a:r>
                      <a:r>
                        <a:rPr lang="de-DE" baseline="0" dirty="0" smtClean="0"/>
                        <a:t>, Mitarbeit</a:t>
                      </a:r>
                      <a:endParaRPr lang="de-DE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3349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405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Sport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931792"/>
              </p:ext>
            </p:extLst>
          </p:nvPr>
        </p:nvGraphicFramePr>
        <p:xfrm>
          <a:off x="1741879" y="3202017"/>
          <a:ext cx="8640000" cy="216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2438">
                  <a:extLst>
                    <a:ext uri="{9D8B030D-6E8A-4147-A177-3AD203B41FA5}">
                      <a16:colId xmlns:a16="http://schemas.microsoft.com/office/drawing/2014/main" val="108518358"/>
                    </a:ext>
                  </a:extLst>
                </a:gridCol>
                <a:gridCol w="7027562">
                  <a:extLst>
                    <a:ext uri="{9D8B030D-6E8A-4147-A177-3AD203B41FA5}">
                      <a16:colId xmlns:a16="http://schemas.microsoft.com/office/drawing/2014/main" val="232653052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60 %</a:t>
                      </a:r>
                      <a:endParaRPr lang="de-DE" dirty="0"/>
                    </a:p>
                  </a:txBody>
                  <a:tcPr marL="104377" marR="104377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Sportliche Leistung </a:t>
                      </a:r>
                      <a:r>
                        <a:rPr lang="de-DE" dirty="0" smtClean="0"/>
                        <a:t>(Fachkompetenz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 marL="104377" marR="104377"/>
                </a:tc>
                <a:extLst>
                  <a:ext uri="{0D108BD9-81ED-4DB2-BD59-A6C34878D82A}">
                    <a16:rowId xmlns:a16="http://schemas.microsoft.com/office/drawing/2014/main" val="116974131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10 %</a:t>
                      </a:r>
                      <a:endParaRPr lang="de-DE" dirty="0"/>
                    </a:p>
                  </a:txBody>
                  <a:tcPr marL="104377" marR="104377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Reflexionsfähigkeit von</a:t>
                      </a:r>
                      <a:r>
                        <a:rPr lang="de-DE" baseline="0" dirty="0" smtClean="0"/>
                        <a:t> Bewegungsabläufen</a:t>
                      </a:r>
                      <a:endParaRPr lang="de-DE" dirty="0"/>
                    </a:p>
                  </a:txBody>
                  <a:tcPr marL="104377" marR="104377"/>
                </a:tc>
                <a:extLst>
                  <a:ext uri="{0D108BD9-81ED-4DB2-BD59-A6C34878D82A}">
                    <a16:rowId xmlns:a16="http://schemas.microsoft.com/office/drawing/2014/main" val="372350008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20%</a:t>
                      </a:r>
                      <a:endParaRPr lang="de-DE" dirty="0"/>
                    </a:p>
                  </a:txBody>
                  <a:tcPr marL="104377" marR="104377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Teamgeist, Fairness</a:t>
                      </a:r>
                      <a:endParaRPr lang="de-DE" dirty="0"/>
                    </a:p>
                  </a:txBody>
                  <a:tcPr marL="104377" marR="104377"/>
                </a:tc>
                <a:extLst>
                  <a:ext uri="{0D108BD9-81ED-4DB2-BD59-A6C34878D82A}">
                    <a16:rowId xmlns:a16="http://schemas.microsoft.com/office/drawing/2014/main" val="364534664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10 %</a:t>
                      </a:r>
                      <a:endParaRPr lang="de-DE" dirty="0"/>
                    </a:p>
                  </a:txBody>
                  <a:tcPr marL="104377" marR="104377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Mithilfe,</a:t>
                      </a:r>
                      <a:r>
                        <a:rPr lang="de-DE" baseline="0" dirty="0" smtClean="0"/>
                        <a:t> Teilnahme</a:t>
                      </a:r>
                      <a:endParaRPr lang="de-DE" dirty="0"/>
                    </a:p>
                  </a:txBody>
                  <a:tcPr marL="104377" marR="104377"/>
                </a:tc>
                <a:extLst>
                  <a:ext uri="{0D108BD9-81ED-4DB2-BD59-A6C34878D82A}">
                    <a16:rowId xmlns:a16="http://schemas.microsoft.com/office/drawing/2014/main" val="71862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035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Religion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graphicFrame>
        <p:nvGraphicFramePr>
          <p:cNvPr id="7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84277"/>
              </p:ext>
            </p:extLst>
          </p:nvPr>
        </p:nvGraphicFramePr>
        <p:xfrm>
          <a:off x="1683691" y="3093950"/>
          <a:ext cx="8640000" cy="18137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2438">
                  <a:extLst>
                    <a:ext uri="{9D8B030D-6E8A-4147-A177-3AD203B41FA5}">
                      <a16:colId xmlns:a16="http://schemas.microsoft.com/office/drawing/2014/main" val="108518358"/>
                    </a:ext>
                  </a:extLst>
                </a:gridCol>
                <a:gridCol w="7027562">
                  <a:extLst>
                    <a:ext uri="{9D8B030D-6E8A-4147-A177-3AD203B41FA5}">
                      <a16:colId xmlns:a16="http://schemas.microsoft.com/office/drawing/2014/main" val="232653052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de-DE" baseline="0" dirty="0" smtClean="0"/>
                        <a:t>65 </a:t>
                      </a:r>
                      <a:r>
                        <a:rPr lang="de-DE" baseline="0" dirty="0" smtClean="0"/>
                        <a:t>%</a:t>
                      </a:r>
                      <a:endParaRPr lang="de-DE" dirty="0"/>
                    </a:p>
                  </a:txBody>
                  <a:tcPr marL="104377" marR="104377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mündliche </a:t>
                      </a:r>
                      <a:r>
                        <a:rPr lang="de-DE" dirty="0" smtClean="0"/>
                        <a:t>Leistung</a:t>
                      </a:r>
                      <a:endParaRPr lang="de-DE" dirty="0"/>
                    </a:p>
                  </a:txBody>
                  <a:tcPr marL="104377" marR="104377"/>
                </a:tc>
                <a:extLst>
                  <a:ext uri="{0D108BD9-81ED-4DB2-BD59-A6C34878D82A}">
                    <a16:rowId xmlns:a16="http://schemas.microsoft.com/office/drawing/2014/main" val="116974131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dirty="0" smtClean="0"/>
                        <a:t>35 </a:t>
                      </a:r>
                      <a:r>
                        <a:rPr lang="de-DE" dirty="0" smtClean="0"/>
                        <a:t>%</a:t>
                      </a:r>
                      <a:endParaRPr lang="de-DE" dirty="0"/>
                    </a:p>
                  </a:txBody>
                  <a:tcPr marL="104377" marR="104377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dirty="0" smtClean="0"/>
                        <a:t>schriftliche Leistungen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dirty="0" smtClean="0"/>
                        <a:t>(1 Test und 1 </a:t>
                      </a:r>
                      <a:r>
                        <a:rPr lang="de-DE" dirty="0" smtClean="0"/>
                        <a:t>fachspezifische Leistung pro Halbjahr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dirty="0" smtClean="0"/>
                        <a:t>(Referat, Plakat, </a:t>
                      </a:r>
                      <a:r>
                        <a:rPr lang="de-DE" dirty="0" err="1" smtClean="0"/>
                        <a:t>Lapbook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 marL="104377" marR="104377"/>
                </a:tc>
                <a:extLst>
                  <a:ext uri="{0D108BD9-81ED-4DB2-BD59-A6C34878D82A}">
                    <a16:rowId xmlns:a16="http://schemas.microsoft.com/office/drawing/2014/main" val="3723500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023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Musik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851649"/>
              </p:ext>
            </p:extLst>
          </p:nvPr>
        </p:nvGraphicFramePr>
        <p:xfrm>
          <a:off x="1787467" y="3019136"/>
          <a:ext cx="8824914" cy="255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8860">
                  <a:extLst>
                    <a:ext uri="{9D8B030D-6E8A-4147-A177-3AD203B41FA5}">
                      <a16:colId xmlns:a16="http://schemas.microsoft.com/office/drawing/2014/main" val="2471699872"/>
                    </a:ext>
                  </a:extLst>
                </a:gridCol>
                <a:gridCol w="7786054">
                  <a:extLst>
                    <a:ext uri="{9D8B030D-6E8A-4147-A177-3AD203B41FA5}">
                      <a16:colId xmlns:a16="http://schemas.microsoft.com/office/drawing/2014/main" val="4137669983"/>
                    </a:ext>
                  </a:extLst>
                </a:gridCol>
              </a:tblGrid>
              <a:tr h="936000">
                <a:tc>
                  <a:txBody>
                    <a:bodyPr/>
                    <a:lstStyle/>
                    <a:p>
                      <a:r>
                        <a:rPr lang="de-DE" dirty="0" smtClean="0"/>
                        <a:t>50 %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Unterrichtsbeiträge, Leistungen</a:t>
                      </a:r>
                      <a:r>
                        <a:rPr lang="de-DE" baseline="0" dirty="0" smtClean="0"/>
                        <a:t> beim I</a:t>
                      </a:r>
                      <a:r>
                        <a:rPr lang="de-DE" dirty="0" smtClean="0"/>
                        <a:t>nstrumentalspiel, szenischen Spiel, Tanz, Singen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068483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20 %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 schriftliche</a:t>
                      </a:r>
                      <a:r>
                        <a:rPr lang="de-DE" baseline="0" dirty="0" smtClean="0"/>
                        <a:t> Leistung pro Halbjahr (Plakat, </a:t>
                      </a:r>
                      <a:r>
                        <a:rPr lang="de-DE" baseline="0" dirty="0" err="1" smtClean="0"/>
                        <a:t>Lapbook</a:t>
                      </a:r>
                      <a:r>
                        <a:rPr lang="de-DE" baseline="0" dirty="0" smtClean="0"/>
                        <a:t>, Leporello)</a:t>
                      </a:r>
                      <a:endParaRPr lang="de-DE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536195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15 %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Ensembelfähigkeit</a:t>
                      </a:r>
                      <a:r>
                        <a:rPr lang="de-DE" dirty="0" smtClean="0"/>
                        <a:t> (Verhalten im musikalischen Prozess)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043082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5 %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Anstrengungsbereitschaft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9454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662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-Sitzungssaal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Sitzungssaal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Sitzungssaal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220</Words>
  <Application>Microsoft Office PowerPoint</Application>
  <PresentationFormat>Breitbild</PresentationFormat>
  <Paragraphs>64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Ion-Sitzungssaal</vt:lpstr>
      <vt:lpstr>Leistungsbewertung  an der Grundschule Atter</vt:lpstr>
      <vt:lpstr>Deutsch</vt:lpstr>
      <vt:lpstr>Mathematik</vt:lpstr>
      <vt:lpstr>Sachunterricht</vt:lpstr>
      <vt:lpstr>Englisch</vt:lpstr>
      <vt:lpstr>Gestaltung (Kunst-Werken-Textil)</vt:lpstr>
      <vt:lpstr>Sport</vt:lpstr>
      <vt:lpstr>Religion</vt:lpstr>
      <vt:lpstr>Musik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Leistungsbewertung  an der Grundschule Atter</dc:title>
  <dc:creator>Breski</dc:creator>
  <cp:lastModifiedBy>Breski</cp:lastModifiedBy>
  <cp:revision>6</cp:revision>
  <cp:lastPrinted>2021-10-01T11:54:02Z</cp:lastPrinted>
  <dcterms:created xsi:type="dcterms:W3CDTF">2021-10-01T11:11:08Z</dcterms:created>
  <dcterms:modified xsi:type="dcterms:W3CDTF">2021-11-30T10:28:30Z</dcterms:modified>
</cp:coreProperties>
</file>