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39"/>
  </p:notesMasterIdLst>
  <p:sldIdLst>
    <p:sldId id="256" r:id="rId2"/>
    <p:sldId id="435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3" r:id="rId12"/>
    <p:sldId id="290" r:id="rId13"/>
    <p:sldId id="438" r:id="rId14"/>
    <p:sldId id="439" r:id="rId15"/>
    <p:sldId id="440" r:id="rId16"/>
    <p:sldId id="441" r:id="rId17"/>
    <p:sldId id="437" r:id="rId18"/>
    <p:sldId id="442" r:id="rId19"/>
    <p:sldId id="443" r:id="rId20"/>
    <p:sldId id="447" r:id="rId21"/>
    <p:sldId id="436" r:id="rId22"/>
    <p:sldId id="296" r:id="rId23"/>
    <p:sldId id="418" r:id="rId24"/>
    <p:sldId id="302" r:id="rId25"/>
    <p:sldId id="421" r:id="rId26"/>
    <p:sldId id="445" r:id="rId27"/>
    <p:sldId id="419" r:id="rId28"/>
    <p:sldId id="448" r:id="rId29"/>
    <p:sldId id="301" r:id="rId30"/>
    <p:sldId id="420" r:id="rId31"/>
    <p:sldId id="417" r:id="rId32"/>
    <p:sldId id="286" r:id="rId33"/>
    <p:sldId id="285" r:id="rId34"/>
    <p:sldId id="272" r:id="rId35"/>
    <p:sldId id="446" r:id="rId36"/>
    <p:sldId id="271" r:id="rId37"/>
    <p:sldId id="269" r:id="rId3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3318" autoAdjust="0"/>
  </p:normalViewPr>
  <p:slideViewPr>
    <p:cSldViewPr snapToGrid="0" snapToObjects="1">
      <p:cViewPr varScale="1">
        <p:scale>
          <a:sx n="84" d="100"/>
          <a:sy n="84" d="100"/>
        </p:scale>
        <p:origin x="15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0B06F3-F7AA-44A9-BBB9-CA6F30160A02}" type="datetimeFigureOut">
              <a:rPr lang="de-DE"/>
              <a:pPr>
                <a:defRPr/>
              </a:pPr>
              <a:t>12.06.2025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4498AA-7AC5-4742-AD28-10A5EF3B221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98AA-7AC5-4742-AD28-10A5EF3B221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45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98AA-7AC5-4742-AD28-10A5EF3B221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47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760E3645-BAB3-475A-9DBC-1F6DC2B3A1E0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59B744-5684-448C-976C-D96428AE5226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684759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486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48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78655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818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066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5492C-F5C3-4C74-A3EA-C9084469AF94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B3FC-0EE6-4676-BA39-2EB4F9F2E0B4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9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A66D6-9EEE-4301-86A6-E32C1CEF4A2C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E82-7E3D-4758-A73A-F99F562AAEF5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D76BF-87C2-4711-A54E-558FC75B61C6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2DC-F786-4365-ACC9-09440D2492EC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096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172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77873-0F6E-4164-9D08-1DC003A2816D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2E1E-217D-485E-8FC7-05D2A947BCFD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055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CB899-B332-471C-A7CC-3EEFF2399DAA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6C78-19D8-49A2-A6CC-BDD08A507D86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9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A92A3-5257-43D9-B98A-2E1CDF54A1C7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251-7488-485E-B66B-346252DD391F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3CAEB-53AF-40A2-9DD2-96302D89E290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6C8-BD61-424E-A0D3-D6D6CEAC2CD2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6268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798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0797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9607BED-CDF6-4CC9-8BD2-9FF2D90C5C33}" type="datetime1">
              <a:rPr lang="de-DE" smtClean="0"/>
              <a:pPr>
                <a:defRPr/>
              </a:pPr>
              <a:t>12.06.2025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7A96B-747E-4FC6-AFE5-7C1222EE1807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550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s-atter.de" TargetMode="External"/><Relationship Id="rId2" Type="http://schemas.openxmlformats.org/officeDocument/2006/relationships/hyperlink" Target="mailto:breski@gs-atter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nztag@gs-atter.d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eski@gs-atter.de" TargetMode="External"/><Relationship Id="rId2" Type="http://schemas.openxmlformats.org/officeDocument/2006/relationships/hyperlink" Target="mailto:Lehrername@gs-atter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sz="6600" dirty="0" smtClean="0">
                <a:solidFill>
                  <a:schemeClr val="accent5">
                    <a:lumMod val="75000"/>
                  </a:schemeClr>
                </a:solidFill>
              </a:rPr>
              <a:t>Herzlich willkommen zum </a:t>
            </a:r>
            <a:br>
              <a:rPr lang="de-DE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6600" dirty="0" smtClean="0">
                <a:solidFill>
                  <a:schemeClr val="accent5">
                    <a:lumMod val="75000"/>
                  </a:schemeClr>
                </a:solidFill>
              </a:rPr>
              <a:t>Elternabend</a:t>
            </a:r>
            <a:endParaRPr lang="de-DE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6" name="Untertitel 2">
            <a:extLst/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de-DE" altLang="de-DE" sz="3200" dirty="0" smtClean="0">
                <a:solidFill>
                  <a:schemeClr val="accent5">
                    <a:lumMod val="75000"/>
                  </a:schemeClr>
                </a:solidFill>
              </a:rPr>
              <a:t>der zukünftigen Erstklässler </a:t>
            </a:r>
          </a:p>
          <a:p>
            <a:pPr>
              <a:defRPr/>
            </a:pPr>
            <a:endParaRPr lang="de-DE" altLang="de-DE" sz="3200" dirty="0" smtClean="0"/>
          </a:p>
          <a:p>
            <a:pPr>
              <a:defRPr/>
            </a:pPr>
            <a:r>
              <a:rPr lang="de-DE" altLang="de-DE" sz="3200" dirty="0" smtClean="0">
                <a:solidFill>
                  <a:schemeClr val="accent5">
                    <a:lumMod val="75000"/>
                  </a:schemeClr>
                </a:solidFill>
              </a:rPr>
              <a:t>02. Juni 2025</a:t>
            </a:r>
            <a:endParaRPr lang="de-DE" altLang="de-D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>
            <a:extLst/>
          </p:cNvPr>
          <p:cNvSpPr>
            <a:spLocks noChangeArrowheads="1"/>
          </p:cNvSpPr>
          <p:nvPr/>
        </p:nvSpPr>
        <p:spPr bwMode="auto">
          <a:xfrm flipV="1">
            <a:off x="3900488" y="4762500"/>
            <a:ext cx="17518062" cy="46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6150" name="Grafik 10" descr="Logo GS 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52" y="248957"/>
            <a:ext cx="1819543" cy="10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Ganztagsgebäude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998784"/>
            <a:ext cx="4064000" cy="3048000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6" y="647700"/>
            <a:ext cx="3311236" cy="24834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3229" y="2350109"/>
            <a:ext cx="2177562" cy="16331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15" y="3691303"/>
            <a:ext cx="2227209" cy="167040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4410394"/>
            <a:ext cx="2123742" cy="15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11500" dirty="0" smtClean="0"/>
              <a:t>Tagestruktur</a:t>
            </a:r>
            <a:endParaRPr lang="de-DE" sz="11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2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Schulzeiten am Morgen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Ab 7:40 Uhr	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Beaufsichtigung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des Schulhofes </a:t>
            </a:r>
            <a:endParaRPr lang="de-D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		(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bei Regen kann in der Mensa gewartet werden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7:50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Uhr 		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Ankommen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/ Öffnen der 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Schule</a:t>
            </a:r>
          </a:p>
          <a:p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8:00 Uhr 		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Unterrichtsbeginn = Kinder sind in der Klasse</a:t>
            </a:r>
            <a:endParaRPr lang="de-D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32063"/>
            <a:ext cx="9601200" cy="907473"/>
          </a:xfrm>
        </p:spPr>
        <p:txBody>
          <a:bodyPr>
            <a:normAutofit/>
          </a:bodyPr>
          <a:lstStyle/>
          <a:p>
            <a:r>
              <a:rPr lang="de-DE" sz="3600" dirty="0" smtClean="0"/>
              <a:t>Nur Unterricht</a:t>
            </a:r>
            <a:endParaRPr lang="de-DE" sz="36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3438"/>
              </p:ext>
            </p:extLst>
          </p:nvPr>
        </p:nvGraphicFramePr>
        <p:xfrm>
          <a:off x="844061" y="1139536"/>
          <a:ext cx="105017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250">
                  <a:extLst>
                    <a:ext uri="{9D8B030D-6E8A-4147-A177-3AD203B41FA5}">
                      <a16:colId xmlns:a16="http://schemas.microsoft.com/office/drawing/2014/main" val="2033328664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1388927362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592301344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3291350212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403593985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3927501895"/>
                    </a:ext>
                  </a:extLst>
                </a:gridCol>
                <a:gridCol w="1500250">
                  <a:extLst>
                    <a:ext uri="{9D8B030D-6E8A-4147-A177-3AD203B41FA5}">
                      <a16:colId xmlns:a16="http://schemas.microsoft.com/office/drawing/2014/main" val="3144308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Montag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Dienstag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Mittwoch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Donnerstag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1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8.00 - 8.45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5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8.50 - 9.35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Sachunter.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45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Frühstück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9.35 - 9.45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 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9.45-10.05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10.05-10.25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0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10.25-11.10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Musik (</a:t>
                      </a:r>
                      <a:r>
                        <a:rPr lang="de-DE" dirty="0" err="1" smtClean="0"/>
                        <a:t>MuK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Sachunter.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3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11.15- 12.00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Reli/</a:t>
                      </a:r>
                      <a:r>
                        <a:rPr lang="de-DE" dirty="0" err="1" smtClean="0"/>
                        <a:t>WuN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Reli / </a:t>
                      </a:r>
                      <a:r>
                        <a:rPr lang="de-DE" dirty="0" err="1" smtClean="0"/>
                        <a:t>WuN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1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2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12.15-13.00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Sichere Basis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89209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21325" y="5015143"/>
            <a:ext cx="1050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 Deutsch		5 Mathe		2 Sachunterricht		2 Reli oder Werte und Normen</a:t>
            </a:r>
          </a:p>
          <a:p>
            <a:r>
              <a:rPr lang="de-DE" dirty="0" smtClean="0"/>
              <a:t>2 Sport			1 Musik		1 Sichere Basis 		2 Kunst 			= 21 Wochenstunden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21325" y="5828681"/>
            <a:ext cx="1050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Abholzeit:	Montag bis Donnerstag um 12:00 Uhr / am Freitag um 13:00 Uhr </a:t>
            </a:r>
          </a:p>
          <a:p>
            <a:r>
              <a:rPr lang="de-DE" b="1" dirty="0"/>
              <a:t>	</a:t>
            </a:r>
            <a:r>
              <a:rPr lang="de-DE" b="1" dirty="0" smtClean="0"/>
              <a:t>		Übungsaufgaben der zweiten Lernzeit am Nachmittag / kein Mittagessen / keine Kosten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704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94855"/>
            <a:ext cx="9601200" cy="921327"/>
          </a:xfrm>
        </p:spPr>
        <p:txBody>
          <a:bodyPr/>
          <a:lstStyle/>
          <a:p>
            <a:r>
              <a:rPr lang="de-DE" dirty="0" smtClean="0"/>
              <a:t>Unterricht und Betreuung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46401"/>
              </p:ext>
            </p:extLst>
          </p:nvPr>
        </p:nvGraphicFramePr>
        <p:xfrm>
          <a:off x="1028700" y="1304726"/>
          <a:ext cx="96012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222627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687789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521599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4990959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233765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807164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861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Montag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Dienstag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Mittwoch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Donnerstag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1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8.00 - 8.45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1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8.50 - 9.35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Sachunter.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8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Frühstück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9.35 - 9.45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 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9.45-10.05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10.05-10.25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9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10.25-11.10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Musik (</a:t>
                      </a:r>
                      <a:r>
                        <a:rPr lang="de-DE" dirty="0" err="1" smtClean="0"/>
                        <a:t>MuK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Sachunter.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3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11.15- 12.00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Reli/</a:t>
                      </a:r>
                      <a:r>
                        <a:rPr lang="de-DE" dirty="0" err="1" smtClean="0"/>
                        <a:t>WuN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Reli / </a:t>
                      </a:r>
                      <a:r>
                        <a:rPr lang="de-DE" dirty="0" err="1" smtClean="0"/>
                        <a:t>WuN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5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12.15-13.00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</a:t>
                      </a:r>
                      <a:r>
                        <a:rPr lang="de-DE" baseline="0" dirty="0" smtClean="0"/>
                        <a:t> II</a:t>
                      </a:r>
                    </a:p>
                    <a:p>
                      <a:r>
                        <a:rPr lang="de-DE" baseline="0" dirty="0" smtClean="0"/>
                        <a:t>Betreuung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</a:t>
                      </a:r>
                      <a:r>
                        <a:rPr lang="de-DE" baseline="0" dirty="0" smtClean="0"/>
                        <a:t> II</a:t>
                      </a:r>
                    </a:p>
                    <a:p>
                      <a:r>
                        <a:rPr lang="de-DE" baseline="0" dirty="0" smtClean="0"/>
                        <a:t>Betreuung</a:t>
                      </a:r>
                      <a:endParaRPr lang="de-DE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</a:t>
                      </a:r>
                      <a:r>
                        <a:rPr lang="de-DE" baseline="0" dirty="0" smtClean="0"/>
                        <a:t> II</a:t>
                      </a:r>
                    </a:p>
                    <a:p>
                      <a:r>
                        <a:rPr lang="de-DE" baseline="0" dirty="0" smtClean="0"/>
                        <a:t>Betreuung</a:t>
                      </a:r>
                      <a:endParaRPr lang="de-DE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</a:t>
                      </a:r>
                      <a:r>
                        <a:rPr lang="de-DE" baseline="0" dirty="0" smtClean="0"/>
                        <a:t> II</a:t>
                      </a:r>
                    </a:p>
                    <a:p>
                      <a:r>
                        <a:rPr lang="de-DE" baseline="0" dirty="0" smtClean="0"/>
                        <a:t>Betreuung</a:t>
                      </a:r>
                      <a:endParaRPr lang="de-DE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Sichere Basis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5407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310054" y="562281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Abholzeit:	Montag bis </a:t>
            </a:r>
            <a:r>
              <a:rPr lang="de-DE" b="1" dirty="0" smtClean="0"/>
              <a:t>Freitag </a:t>
            </a:r>
            <a:r>
              <a:rPr lang="de-DE" b="1" dirty="0"/>
              <a:t>um 13:00 Uhr </a:t>
            </a:r>
          </a:p>
          <a:p>
            <a:r>
              <a:rPr lang="de-DE" b="1" dirty="0"/>
              <a:t>			</a:t>
            </a:r>
            <a:r>
              <a:rPr lang="de-DE" b="1" dirty="0" smtClean="0"/>
              <a:t>kein </a:t>
            </a:r>
            <a:r>
              <a:rPr lang="de-DE" b="1" dirty="0"/>
              <a:t>Mittagessen / keine Kosten</a:t>
            </a:r>
          </a:p>
        </p:txBody>
      </p:sp>
    </p:spTree>
    <p:extLst>
      <p:ext uri="{BB962C8B-B14F-4D97-AF65-F5344CB8AC3E}">
        <p14:creationId xmlns:p14="http://schemas.microsoft.com/office/powerpoint/2010/main" val="18471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01336"/>
            <a:ext cx="9601200" cy="768927"/>
          </a:xfrm>
        </p:spPr>
        <p:txBody>
          <a:bodyPr/>
          <a:lstStyle/>
          <a:p>
            <a:r>
              <a:rPr lang="de-DE" dirty="0" smtClean="0"/>
              <a:t>Ganztag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580274"/>
              </p:ext>
            </p:extLst>
          </p:nvPr>
        </p:nvGraphicFramePr>
        <p:xfrm>
          <a:off x="1759526" y="1097972"/>
          <a:ext cx="921326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81">
                  <a:extLst>
                    <a:ext uri="{9D8B030D-6E8A-4147-A177-3AD203B41FA5}">
                      <a16:colId xmlns:a16="http://schemas.microsoft.com/office/drawing/2014/main" val="262695740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247258973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2336918821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1321631241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871886121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3228341415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2584308194"/>
                    </a:ext>
                  </a:extLst>
                </a:gridCol>
              </a:tblGrid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Montag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Dienstag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Mittwoch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Donnerstag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00498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1.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8.00 - 8.45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Mathe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Mathe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Kunst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60071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2.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8.50 - 9.35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Sachunter.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Mathe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8022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Frühstück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9.35 - 9.45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97795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Lernzeit 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9.45-10.05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08288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10.05-10.25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50584"/>
                  </a:ext>
                </a:extLst>
              </a:tr>
              <a:tr h="561408">
                <a:tc>
                  <a:txBody>
                    <a:bodyPr/>
                    <a:lstStyle/>
                    <a:p>
                      <a:r>
                        <a:rPr lang="de-DE" dirty="0" smtClean="0"/>
                        <a:t>3.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10.25-11.10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Musik (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MuK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Sachunter.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24970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4.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11.15- 12.00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Mathe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Reli/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WuN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Reli /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WuN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02824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Hofpause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56256"/>
                  </a:ext>
                </a:extLst>
              </a:tr>
              <a:tr h="561408"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12.15-13.00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Lernzeit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Mittagessen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Lernzeit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Mittagessen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Lernzeit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Mittagessen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Lernzeit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Mittagessen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Sichere Basis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31991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r>
                        <a:rPr lang="de-DE" dirty="0" smtClean="0"/>
                        <a:t>6.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13.00-13.45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49896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13.45-14.15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5595"/>
                  </a:ext>
                </a:extLst>
              </a:tr>
              <a:tr h="32080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14.15-15.15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1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612582" cy="768927"/>
          </a:xfrm>
        </p:spPr>
        <p:txBody>
          <a:bodyPr/>
          <a:lstStyle/>
          <a:p>
            <a:r>
              <a:rPr lang="de-DE" dirty="0" smtClean="0"/>
              <a:t>Offener Ganztag		</a:t>
            </a:r>
            <a:r>
              <a:rPr lang="de-DE" sz="2000" dirty="0" smtClean="0"/>
              <a:t>Wahl fand im März 2025, Zahlen fix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1565564"/>
            <a:ext cx="9601200" cy="4301836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64762"/>
            <a:ext cx="8354291" cy="45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Religion oder Werte und Normen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Alle Eltern haben die freie Wahl, ob Ihr Kind </a:t>
            </a:r>
            <a:r>
              <a:rPr lang="de-DE" b="1" dirty="0" smtClean="0"/>
              <a:t>am </a:t>
            </a:r>
            <a:r>
              <a:rPr lang="de-DE" b="1" dirty="0"/>
              <a:t>Religionsunterricht oder am Unterricht „Werte und Normen“ teilnehmen soll</a:t>
            </a:r>
            <a:r>
              <a:rPr lang="de-DE" b="1" dirty="0" smtClean="0"/>
              <a:t>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2" name="Grafik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7" y="3295214"/>
            <a:ext cx="1624330" cy="1990725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05" y="3469217"/>
            <a:ext cx="1290522" cy="13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              Mittagessen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679" y="3687689"/>
            <a:ext cx="6744641" cy="10574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9105" y="4745112"/>
            <a:ext cx="1029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Pauschale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Krankentage sind einkalkuliert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Mensaplan wird auf der Homepage und auf dem Bildschirm im Eingang veröffentlicht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BuT</a:t>
            </a:r>
            <a:r>
              <a:rPr lang="de-DE" dirty="0" smtClean="0"/>
              <a:t>: Frau Bank meldet sich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82" y="830894"/>
            <a:ext cx="5325218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Ganztagsregeln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650747"/>
            <a:ext cx="9601200" cy="4315691"/>
          </a:xfrm>
        </p:spPr>
        <p:txBody>
          <a:bodyPr/>
          <a:lstStyle/>
          <a:p>
            <a:pPr lvl="0"/>
            <a:r>
              <a:rPr lang="de-DE" dirty="0" smtClean="0"/>
              <a:t>Ihr </a:t>
            </a:r>
            <a:r>
              <a:rPr lang="de-DE" dirty="0"/>
              <a:t>Kind ist laut Ganztagsschulerlass und dem Schulgesetz an den angemeldeten Tagen </a:t>
            </a:r>
            <a:r>
              <a:rPr lang="de-DE" b="1" dirty="0"/>
              <a:t>schulpflichtig</a:t>
            </a:r>
            <a:r>
              <a:rPr lang="de-DE" dirty="0"/>
              <a:t>. </a:t>
            </a:r>
            <a:endParaRPr lang="de-DE" dirty="0" smtClean="0"/>
          </a:p>
          <a:p>
            <a:pPr lvl="0"/>
            <a:r>
              <a:rPr lang="de-DE" dirty="0" smtClean="0"/>
              <a:t>Das </a:t>
            </a:r>
            <a:r>
              <a:rPr lang="de-DE" dirty="0"/>
              <a:t>niedersächsische Schulgesetz sieht </a:t>
            </a:r>
            <a:r>
              <a:rPr lang="de-DE" b="1" dirty="0"/>
              <a:t>keine vorzeitige Abholzeit</a:t>
            </a:r>
            <a:r>
              <a:rPr lang="de-DE" dirty="0"/>
              <a:t> vor. Individuelle Abholzeiten sind aufgrund der Rechtslage also nicht möglich. </a:t>
            </a:r>
          </a:p>
          <a:p>
            <a:pPr lvl="0"/>
            <a:r>
              <a:rPr lang="de-DE" dirty="0"/>
              <a:t>Sollten Sie Ihr Kind </a:t>
            </a:r>
            <a:r>
              <a:rPr lang="de-DE" u="sng" dirty="0"/>
              <a:t>ausnahmsweise</a:t>
            </a:r>
            <a:r>
              <a:rPr lang="de-DE" dirty="0"/>
              <a:t> wegen eines wichtigen Arzt- oder Therapietermins früher abholen müssen, so tragen Sie dieses morgens bis 8:00 Uhr in die Eltern-App </a:t>
            </a:r>
            <a:r>
              <a:rPr lang="de-DE" dirty="0" err="1"/>
              <a:t>ISerV</a:t>
            </a:r>
            <a:r>
              <a:rPr lang="de-DE" dirty="0"/>
              <a:t> ein (bitte die genaue Uhrzeit eintragen). </a:t>
            </a:r>
            <a:endParaRPr lang="de-DE" dirty="0" smtClean="0"/>
          </a:p>
          <a:p>
            <a:pPr marL="0" indent="0">
              <a:buNone/>
            </a:pPr>
            <a:endParaRPr lang="de-DE" u="sng" dirty="0" smtClean="0"/>
          </a:p>
        </p:txBody>
      </p:sp>
    </p:spTree>
    <p:extLst>
      <p:ext uri="{BB962C8B-B14F-4D97-AF65-F5344CB8AC3E}">
        <p14:creationId xmlns:p14="http://schemas.microsoft.com/office/powerpoint/2010/main" val="25317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stellen uns vor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Ca. 250 Schüler und Schülerinnen</a:t>
            </a:r>
          </a:p>
          <a:p>
            <a:r>
              <a:rPr lang="de-DE" dirty="0"/>
              <a:t>i</a:t>
            </a:r>
            <a:r>
              <a:rPr lang="de-DE" dirty="0" smtClean="0"/>
              <a:t>n 11 Klassen</a:t>
            </a:r>
          </a:p>
          <a:p>
            <a:r>
              <a:rPr lang="de-DE" dirty="0"/>
              <a:t>ü</a:t>
            </a:r>
            <a:r>
              <a:rPr lang="de-DE" dirty="0" smtClean="0"/>
              <a:t>ber 40 Mitarbeiter </a:t>
            </a:r>
          </a:p>
          <a:p>
            <a:r>
              <a:rPr lang="de-DE" dirty="0" smtClean="0"/>
              <a:t>18 Lehrer </a:t>
            </a:r>
          </a:p>
          <a:p>
            <a:r>
              <a:rPr lang="de-DE" dirty="0" smtClean="0"/>
              <a:t>1. Jahrgang ca. 65 Kinder in 3 Klassen</a:t>
            </a:r>
          </a:p>
          <a:p>
            <a:r>
              <a:rPr lang="de-DE" dirty="0" smtClean="0"/>
              <a:t>Klasseneinteilung und Klassenlehrer steht noch nicht fest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42" y="2557315"/>
            <a:ext cx="3502835" cy="26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Kooperativer Hort</a:t>
            </a:r>
            <a:br>
              <a:rPr lang="de-DE" dirty="0" smtClean="0"/>
            </a:br>
            <a:r>
              <a:rPr lang="de-DE" sz="3200" dirty="0" smtClean="0"/>
              <a:t>EJF Evangelische Jugend und Fürsorgewerk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Freitagsgruppe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Freitag 13:00 – 17:00 Uhr</a:t>
            </a:r>
          </a:p>
          <a:p>
            <a:r>
              <a:rPr lang="de-DE" dirty="0" smtClean="0"/>
              <a:t>8 Wochen Ferienbetreuung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Wochengruppe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Mo bis Do 15:30 – 17:00 Uhr</a:t>
            </a:r>
          </a:p>
          <a:p>
            <a:r>
              <a:rPr lang="de-DE" dirty="0" smtClean="0"/>
              <a:t>Fr 13:00 – 17:00 Uhr</a:t>
            </a:r>
          </a:p>
          <a:p>
            <a:r>
              <a:rPr lang="de-DE" dirty="0" smtClean="0"/>
              <a:t>8 </a:t>
            </a:r>
            <a:r>
              <a:rPr lang="de-DE" smtClean="0"/>
              <a:t>Wochen Ferienbetreuung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0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Taschenanhänger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159" y="984099"/>
            <a:ext cx="2956096" cy="489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48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40327" y="552162"/>
            <a:ext cx="9601200" cy="1303337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Hausaufgaben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46909" y="1690254"/>
            <a:ext cx="10945091" cy="43649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Hausaufgaben </a:t>
            </a:r>
            <a:r>
              <a:rPr lang="de-DE" sz="8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Nachmittag </a:t>
            </a: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fallen für die Kinder der 1. Klasse weg</a:t>
            </a:r>
            <a:endParaRPr lang="de-DE" sz="8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Ersatz durch </a:t>
            </a:r>
            <a:r>
              <a:rPr lang="de-DE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InSeL</a:t>
            </a:r>
            <a:r>
              <a:rPr lang="de-DE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-Zeiten</a:t>
            </a: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Vormittag (Lernzeit I und II) </a:t>
            </a:r>
          </a:p>
          <a:p>
            <a:pPr marL="0" lvl="2" indent="0">
              <a:buNone/>
            </a:pPr>
            <a:r>
              <a:rPr lang="de-DE" sz="1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28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dividuelle-</a:t>
            </a:r>
            <a:r>
              <a:rPr lang="de-DE" sz="128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de-DE" sz="1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lbst-</a:t>
            </a:r>
            <a:r>
              <a:rPr lang="de-DE" sz="128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ern-Zeiten</a:t>
            </a:r>
            <a:endParaRPr lang="de-DE" sz="1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individuelle Aufgaben in der Form eines Wochenplans befinden sich im </a:t>
            </a:r>
          </a:p>
          <a:p>
            <a:pPr marL="0" lvl="1" indent="0">
              <a:buNone/>
            </a:pPr>
            <a:r>
              <a:rPr lang="de-DE" sz="8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Schulplaner (Ringbuch)</a:t>
            </a:r>
            <a:r>
              <a:rPr lang="de-DE" sz="8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8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 in den Hand der Eltern:</a:t>
            </a:r>
          </a:p>
          <a:p>
            <a:pPr lvl="1"/>
            <a:r>
              <a:rPr lang="de-DE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Leseübungen, 1x1-Übungen, Lektüren</a:t>
            </a:r>
          </a:p>
          <a:p>
            <a:pPr lvl="1"/>
            <a:r>
              <a:rPr lang="de-DE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Vorbereitungen auf die </a:t>
            </a:r>
            <a:r>
              <a:rPr lang="de-DE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Klassenarbeiten</a:t>
            </a:r>
          </a:p>
          <a:p>
            <a:pPr marL="0" lvl="1" indent="0">
              <a:buNone/>
            </a:pPr>
            <a:r>
              <a:rPr lang="de-DE" sz="8000" dirty="0" smtClean="0">
                <a:solidFill>
                  <a:srgbClr val="FF0000"/>
                </a:solidFill>
              </a:rPr>
              <a:t>LESEN!  LESEN ! LESEN !   LESEN !    LESEN!</a:t>
            </a:r>
          </a:p>
          <a:p>
            <a:pPr marL="0" lvl="1" indent="0">
              <a:buNone/>
            </a:pP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</a:rPr>
              <a:t>Mathe- und </a:t>
            </a:r>
            <a:r>
              <a:rPr lang="de-DE" sz="80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de-DE" sz="8000" dirty="0" smtClean="0">
                <a:solidFill>
                  <a:schemeClr val="accent5">
                    <a:lumMod val="50000"/>
                  </a:schemeClr>
                </a:solidFill>
              </a:rPr>
              <a:t>eutschmappen sind in den Schultaschen </a:t>
            </a:r>
            <a:endParaRPr lang="de-DE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312" y="158500"/>
            <a:ext cx="6480562" cy="65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026" y="1301360"/>
            <a:ext cx="4686206" cy="843963"/>
          </a:xfrm>
        </p:spPr>
        <p:txBody>
          <a:bodyPr>
            <a:normAutofit/>
          </a:bodyPr>
          <a:lstStyle/>
          <a:p>
            <a:pPr algn="l"/>
            <a:r>
              <a:rPr lang="de-DE" sz="4000" dirty="0" err="1" smtClean="0">
                <a:solidFill>
                  <a:schemeClr val="bg1"/>
                </a:solidFill>
              </a:rPr>
              <a:t>El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10" y="668215"/>
            <a:ext cx="2547374" cy="55127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900546" y="21453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Krankmeldungen: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Am Morgen über die Schul-App krank melden.</a:t>
            </a:r>
          </a:p>
          <a:p>
            <a:pPr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Keine schriftliche Entschuldigung nötig.</a:t>
            </a:r>
          </a:p>
          <a:p>
            <a:pPr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Attest vor und nach den Ferien vorlegen.</a:t>
            </a:r>
          </a:p>
        </p:txBody>
      </p:sp>
    </p:spTree>
    <p:extLst>
      <p:ext uri="{BB962C8B-B14F-4D97-AF65-F5344CB8AC3E}">
        <p14:creationId xmlns:p14="http://schemas.microsoft.com/office/powerpoint/2010/main" val="40579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Schulweg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Alle Kinder sind auf dem Schulweg versichert, egal wie dieser zurückgelegt wird (Auto, Roller, Skateboard, Fahrrad, Bus …)</a:t>
            </a:r>
          </a:p>
          <a:p>
            <a:r>
              <a:rPr lang="de-DE" b="1" dirty="0"/>
              <a:t>Auto:</a:t>
            </a:r>
            <a:r>
              <a:rPr lang="de-DE" dirty="0"/>
              <a:t> Parkplatzsituation ist </a:t>
            </a:r>
            <a:r>
              <a:rPr lang="de-DE" dirty="0" smtClean="0"/>
              <a:t>schwierig / oberer Kindergartenparkplatz</a:t>
            </a:r>
            <a:endParaRPr lang="de-DE" dirty="0"/>
          </a:p>
          <a:p>
            <a:r>
              <a:rPr lang="de-DE" b="1" dirty="0" smtClean="0"/>
              <a:t>Bus:</a:t>
            </a:r>
            <a:r>
              <a:rPr lang="de-DE" dirty="0" smtClean="0"/>
              <a:t> Wir haben nach der 5. und 8. Stunde eine Busaufsicht und begleiten die Kinder zur Bushaltestelle, 10 Tage dürfen die Eltern mitfahren = Busbegleitung, Busfahrkarten werden in den ersten </a:t>
            </a:r>
            <a:r>
              <a:rPr lang="de-DE" dirty="0"/>
              <a:t>T</a:t>
            </a:r>
            <a:r>
              <a:rPr lang="de-DE" dirty="0" smtClean="0"/>
              <a:t>agen herausgegeben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Bring- und Abholsituation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Schulkinder bewältigen ihren Schulweg allein</a:t>
            </a:r>
          </a:p>
          <a:p>
            <a:r>
              <a:rPr lang="de-DE" sz="2800" dirty="0" smtClean="0"/>
              <a:t>Der </a:t>
            </a:r>
            <a:r>
              <a:rPr lang="de-DE" sz="2800" dirty="0"/>
              <a:t>Schulhof, die Klassentrakte und die Mensa sind für Kinder reserviert. Verabschieden Sie sich bitte vor der Schule oder in der Eingangshalle. Hier können Sie auch wieder auf Ihre Kinder warten. </a:t>
            </a:r>
            <a:endParaRPr lang="de-DE" sz="2800" dirty="0" smtClean="0"/>
          </a:p>
          <a:p>
            <a:r>
              <a:rPr lang="de-DE" sz="2800" dirty="0" smtClean="0"/>
              <a:t>Übergangsphase in den ersten 10 Schultagen</a:t>
            </a:r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7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Meldepflichtige Krankheiten</a:t>
            </a:r>
            <a:br>
              <a:rPr lang="de-DE" dirty="0" smtClean="0"/>
            </a:br>
            <a:r>
              <a:rPr lang="de-DE" dirty="0" smtClean="0"/>
              <a:t>						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2" y="2051776"/>
            <a:ext cx="10815615" cy="30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Waffenerlass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54" y="-629734"/>
            <a:ext cx="7086941" cy="73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Bücher und Arbeitshefte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34623"/>
            <a:ext cx="2791215" cy="3953427"/>
          </a:xfrm>
          <a:prstGeom prst="rect">
            <a:avLst/>
          </a:prstGeom>
        </p:spPr>
      </p:pic>
      <p:sp>
        <p:nvSpPr>
          <p:cNvPr id="2" name="AutoShape 2" descr="https://c.wgr.de/i/artikel/288x288-fit/P129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3" y="2739737"/>
            <a:ext cx="2628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60764" y="1648690"/>
            <a:ext cx="9601200" cy="4502727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Schulleitung</a:t>
            </a:r>
          </a:p>
          <a:p>
            <a:r>
              <a:rPr lang="de-DE" dirty="0" smtClean="0"/>
              <a:t>Frau Breski </a:t>
            </a:r>
            <a:r>
              <a:rPr lang="de-DE" dirty="0" smtClean="0">
                <a:hlinkClick r:id="rId2"/>
              </a:rPr>
              <a:t>breski@gs-atter.de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Sekretariat		</a:t>
            </a:r>
            <a:r>
              <a:rPr lang="de-DE" dirty="0"/>
              <a:t> Montag bis Donnerstag 7:30 bis </a:t>
            </a:r>
            <a:r>
              <a:rPr lang="de-DE" dirty="0" smtClean="0"/>
              <a:t>11:00 Uhr</a:t>
            </a:r>
            <a:endParaRPr lang="de-DE" dirty="0"/>
          </a:p>
          <a:p>
            <a:r>
              <a:rPr lang="de-DE" dirty="0"/>
              <a:t>Frau Bank 		        	</a:t>
            </a:r>
          </a:p>
          <a:p>
            <a:r>
              <a:rPr lang="de-DE" dirty="0"/>
              <a:t>Tel. 0541-323 818 00		</a:t>
            </a:r>
          </a:p>
          <a:p>
            <a:r>
              <a:rPr lang="de-DE" u="sng" dirty="0">
                <a:hlinkClick r:id="rId3"/>
              </a:rPr>
              <a:t>info@gs-atter.de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Ganztagskoordinator</a:t>
            </a:r>
            <a:endParaRPr lang="de-DE" dirty="0"/>
          </a:p>
          <a:p>
            <a:r>
              <a:rPr lang="de-DE" dirty="0"/>
              <a:t>Herr </a:t>
            </a:r>
            <a:r>
              <a:rPr lang="de-DE" dirty="0" err="1"/>
              <a:t>Knille</a:t>
            </a:r>
            <a:r>
              <a:rPr lang="de-DE" dirty="0"/>
              <a:t>	</a:t>
            </a:r>
            <a:r>
              <a:rPr lang="de-DE" dirty="0" smtClean="0"/>
              <a:t> </a:t>
            </a:r>
            <a:r>
              <a:rPr lang="de-DE" u="sng" dirty="0" smtClean="0">
                <a:hlinkClick r:id="rId4"/>
              </a:rPr>
              <a:t>ganztag@gs-atter.de</a:t>
            </a:r>
            <a:r>
              <a:rPr lang="de-DE" dirty="0"/>
              <a:t>	        </a:t>
            </a:r>
          </a:p>
          <a:p>
            <a:r>
              <a:rPr lang="de-DE" dirty="0"/>
              <a:t>Tel. 0541-323 818 61		        </a:t>
            </a:r>
          </a:p>
          <a:p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7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854" y="685800"/>
            <a:ext cx="9601200" cy="1485900"/>
          </a:xfrm>
        </p:spPr>
        <p:txBody>
          <a:bodyPr/>
          <a:lstStyle/>
          <a:p>
            <a:r>
              <a:rPr lang="de-DE" dirty="0" smtClean="0"/>
              <a:t>Lernmittel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u="sng" dirty="0" smtClean="0"/>
              <a:t>kauf</a:t>
            </a:r>
            <a:endParaRPr lang="de-DE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214" y="414248"/>
            <a:ext cx="8478568" cy="63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018" y="450273"/>
            <a:ext cx="9601200" cy="1485900"/>
          </a:xfrm>
        </p:spPr>
        <p:txBody>
          <a:bodyPr/>
          <a:lstStyle/>
          <a:p>
            <a:r>
              <a:rPr lang="de-DE" dirty="0" smtClean="0"/>
              <a:t>   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864" y="2557463"/>
            <a:ext cx="4164272" cy="331787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775854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914400"/>
            <a:r>
              <a:rPr lang="de-DE" dirty="0" smtClean="0"/>
              <a:t>Lernmittel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u="sng" dirty="0" smtClean="0"/>
              <a:t>ausleihe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2042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den Sommerferien …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de-DE" sz="3200" b="1" dirty="0" smtClean="0">
                <a:solidFill>
                  <a:srgbClr val="002060"/>
                </a:solidFill>
              </a:rPr>
              <a:t>13. 08.25 (Mi) Letzter </a:t>
            </a:r>
            <a:r>
              <a:rPr lang="de-DE" sz="3200" b="1" dirty="0">
                <a:solidFill>
                  <a:srgbClr val="002060"/>
                </a:solidFill>
              </a:rPr>
              <a:t>T</a:t>
            </a:r>
            <a:r>
              <a:rPr lang="de-DE" sz="3200" b="1" dirty="0" smtClean="0">
                <a:solidFill>
                  <a:srgbClr val="002060"/>
                </a:solidFill>
              </a:rPr>
              <a:t>ag der Sommerferien</a:t>
            </a:r>
          </a:p>
          <a:p>
            <a:pPr algn="l">
              <a:defRPr/>
            </a:pPr>
            <a:r>
              <a:rPr lang="de-DE" sz="3200" b="1" dirty="0" smtClean="0">
                <a:solidFill>
                  <a:srgbClr val="002060"/>
                </a:solidFill>
              </a:rPr>
              <a:t>14. und 15.08.25 (Do und Fr) </a:t>
            </a:r>
            <a:r>
              <a:rPr lang="de-DE" sz="3200" b="1" dirty="0" err="1" smtClean="0">
                <a:solidFill>
                  <a:srgbClr val="002060"/>
                </a:solidFill>
              </a:rPr>
              <a:t>Einräumtage</a:t>
            </a:r>
            <a:r>
              <a:rPr lang="de-DE" sz="3200" b="1" dirty="0" smtClean="0">
                <a:solidFill>
                  <a:srgbClr val="002060"/>
                </a:solidFill>
              </a:rPr>
              <a:t> (E-Mail)</a:t>
            </a:r>
          </a:p>
          <a:p>
            <a:pPr algn="l">
              <a:defRPr/>
            </a:pPr>
            <a:r>
              <a:rPr lang="de-DE" sz="3200" b="1" dirty="0" smtClean="0">
                <a:solidFill>
                  <a:srgbClr val="002060"/>
                </a:solidFill>
              </a:rPr>
              <a:t>16.08.25 (Sa) Einschulung (nächste Folie)</a:t>
            </a:r>
          </a:p>
          <a:p>
            <a:pPr algn="l">
              <a:defRPr/>
            </a:pPr>
            <a:r>
              <a:rPr lang="de-DE" sz="3200" b="1" dirty="0" smtClean="0">
                <a:solidFill>
                  <a:srgbClr val="002060"/>
                </a:solidFill>
              </a:rPr>
              <a:t>18.08.25 (Mo) Schulfotograf</a:t>
            </a:r>
          </a:p>
          <a:p>
            <a:pPr algn="l">
              <a:defRPr/>
            </a:pPr>
            <a:r>
              <a:rPr lang="de-DE" sz="3200" b="1" dirty="0" smtClean="0">
                <a:solidFill>
                  <a:srgbClr val="002060"/>
                </a:solidFill>
              </a:rPr>
              <a:t>20.08.25 (Mi) Elternabend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24" y="5050727"/>
            <a:ext cx="3096344" cy="163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7395"/>
          </a:xfrm>
        </p:spPr>
        <p:txBody>
          <a:bodyPr/>
          <a:lstStyle/>
          <a:p>
            <a:r>
              <a:rPr lang="de-DE" dirty="0" smtClean="0"/>
              <a:t>Einschulungstag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1295401" y="2036618"/>
            <a:ext cx="9601196" cy="383925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de-D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</a:rPr>
              <a:t>Samstag 16.08.2025</a:t>
            </a:r>
            <a:endParaRPr lang="de-DE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 9:30 Uhr 	Einschulungsfeier in der </a:t>
            </a:r>
            <a:r>
              <a:rPr lang="de-DE" sz="2800" dirty="0" err="1" smtClean="0">
                <a:solidFill>
                  <a:schemeClr val="accent5">
                    <a:lumMod val="50000"/>
                  </a:schemeClr>
                </a:solidFill>
              </a:rPr>
              <a:t>Stephanuskirche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>
              <a:defRPr/>
            </a:pP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10:15 Uhr 	Turnhallenfeier </a:t>
            </a:r>
          </a:p>
          <a:p>
            <a:pPr algn="l">
              <a:defRPr/>
            </a:pPr>
            <a:r>
              <a:rPr lang="de-DE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	1. Schulstunde</a:t>
            </a:r>
          </a:p>
          <a:p>
            <a:pPr algn="l">
              <a:defRPr/>
            </a:pPr>
            <a:r>
              <a:rPr lang="de-DE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	Elterncafé des Fördervereins</a:t>
            </a:r>
          </a:p>
          <a:p>
            <a:pPr algn="l">
              <a:defRPr/>
            </a:pP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11:30 Uhr voraussichtliches Ende</a:t>
            </a:r>
          </a:p>
        </p:txBody>
      </p:sp>
      <p:pic>
        <p:nvPicPr>
          <p:cNvPr id="21507" name="Grafik 4" descr="Bild Schultü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30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Grafik 5" descr="Bild Schultü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0"/>
            <a:ext cx="3067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Grafik 8" descr="Bild Schultü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0"/>
            <a:ext cx="30559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Grafik 9" descr="Bild Schultü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0"/>
            <a:ext cx="29559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fik 10" descr="Lo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600200"/>
            <a:ext cx="31559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Schulfotograf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Montag 18.08.2025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bitte Schultüte mitbringen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290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371599" y="3305207"/>
            <a:ext cx="8866909" cy="2562193"/>
          </a:xfrm>
        </p:spPr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Einzelportraits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Klassenbild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Mappe 25 € ist freiwillig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NOZ „Mein erste Schultag“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318780" y="2700962"/>
            <a:ext cx="92249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sz="2400" dirty="0">
              <a:solidFill>
                <a:srgbClr val="00206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de-DE" sz="2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de-DE" sz="1400" dirty="0">
              <a:solidFill>
                <a:srgbClr val="00206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de-DE" sz="800" dirty="0">
              <a:solidFill>
                <a:srgbClr val="002060"/>
              </a:solidFill>
            </a:endParaRPr>
          </a:p>
          <a:p>
            <a:pPr>
              <a:defRPr/>
            </a:pP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35" y="1079406"/>
            <a:ext cx="2335557" cy="31826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5400" dirty="0" smtClean="0">
                <a:solidFill>
                  <a:srgbClr val="FF0000"/>
                </a:solidFill>
              </a:rPr>
              <a:t>1 Euro pro Monat</a:t>
            </a:r>
            <a:endParaRPr lang="de-D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de-DE" altLang="de-DE" sz="54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de-DE" altLang="de-DE" sz="5400" dirty="0" smtClean="0">
                <a:solidFill>
                  <a:schemeClr val="accent5">
                    <a:lumMod val="50000"/>
                  </a:schemeClr>
                </a:solidFill>
              </a:rPr>
              <a:t>chulplaner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defRPr/>
            </a:pPr>
            <a:endParaRPr lang="de-DE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defRPr/>
            </a:pPr>
            <a:endParaRPr lang="de-D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Mappe für Elternbriefe, Lernzielkontrollen etc.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Passwörter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Stundenplan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Entschuldigungen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egenseitige Bemerkungen</a:t>
            </a:r>
          </a:p>
          <a:p>
            <a:pPr algn="l">
              <a:defRPr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de-D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65175" y="717550"/>
            <a:ext cx="9612313" cy="1065213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5400" dirty="0" smtClean="0">
                <a:solidFill>
                  <a:schemeClr val="accent5">
                    <a:lumMod val="50000"/>
                  </a:schemeClr>
                </a:solidFill>
              </a:rPr>
              <a:t>Wünsche und Fragen</a:t>
            </a:r>
          </a:p>
        </p:txBody>
      </p:sp>
      <p:pic>
        <p:nvPicPr>
          <p:cNvPr id="4" name="Picture 2" descr="http://www.tauschring-gartenvorstadt.de/images/Fragezeich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171700"/>
            <a:ext cx="41751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 zu Lehrern und Mitarbeitern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b="1" dirty="0" smtClean="0"/>
              <a:t>per </a:t>
            </a:r>
            <a:r>
              <a:rPr lang="de-DE" b="1" dirty="0"/>
              <a:t>E-Mail oder </a:t>
            </a:r>
            <a:r>
              <a:rPr lang="de-DE" b="1" dirty="0" smtClean="0"/>
              <a:t>über </a:t>
            </a:r>
            <a:r>
              <a:rPr lang="de-DE" b="1" dirty="0"/>
              <a:t>das Sekretariat </a:t>
            </a:r>
            <a:endParaRPr lang="de-DE" dirty="0"/>
          </a:p>
          <a:p>
            <a:pPr marL="0" indent="0">
              <a:buNone/>
            </a:pPr>
            <a:endParaRPr lang="de-DE" b="1" u="sng" dirty="0" smtClean="0">
              <a:hlinkClick r:id="rId2"/>
            </a:endParaRPr>
          </a:p>
          <a:p>
            <a:pPr marL="0" indent="0">
              <a:buNone/>
            </a:pPr>
            <a:r>
              <a:rPr lang="de-DE" b="1" u="sng" dirty="0">
                <a:hlinkClick r:id="rId2"/>
              </a:rPr>
              <a:t>l</a:t>
            </a:r>
            <a:r>
              <a:rPr lang="de-DE" b="1" u="sng" dirty="0" smtClean="0">
                <a:hlinkClick r:id="rId2"/>
              </a:rPr>
              <a:t>ehrername@gs-atter.de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z.B. </a:t>
            </a:r>
            <a:r>
              <a:rPr lang="de-DE" b="1" u="sng" dirty="0">
                <a:hlinkClick r:id="rId3"/>
              </a:rPr>
              <a:t>breski@gs-atter.de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Namen auf der Homepage</a:t>
            </a:r>
            <a:endParaRPr lang="de-DE" dirty="0"/>
          </a:p>
          <a:p>
            <a:pPr lvl="0"/>
            <a:endParaRPr lang="de-DE" b="1" dirty="0" smtClean="0"/>
          </a:p>
          <a:p>
            <a:pPr marL="0" lvl="0" indent="0">
              <a:buNone/>
            </a:pPr>
            <a:r>
              <a:rPr lang="de-DE" b="1" dirty="0" smtClean="0"/>
              <a:t>Bitte keine </a:t>
            </a:r>
            <a:r>
              <a:rPr lang="de-DE" b="1" dirty="0"/>
              <a:t>Tür- und </a:t>
            </a:r>
            <a:r>
              <a:rPr lang="de-DE" b="1" dirty="0" smtClean="0"/>
              <a:t>Angelgespräche. / Das ist unsere Zeit für die Kinder.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Schulgebäude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51" y="2610872"/>
            <a:ext cx="4064000" cy="3048000"/>
          </a:xfr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53" y="2610872"/>
            <a:ext cx="4064000" cy="304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309591" y="5163127"/>
            <a:ext cx="40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                     Haupteingang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630854"/>
            <a:ext cx="4064000" cy="3048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385" y="2985115"/>
            <a:ext cx="3412394" cy="25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Eingangshalle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91" y="2654300"/>
            <a:ext cx="4064000" cy="3048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4300"/>
            <a:ext cx="4064000" cy="304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837591" y="2724638"/>
            <a:ext cx="1582615" cy="5359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Sekretariat</a:t>
            </a:r>
            <a:endParaRPr lang="de-DE" dirty="0"/>
          </a:p>
        </p:txBody>
      </p:sp>
      <p:cxnSp>
        <p:nvCxnSpPr>
          <p:cNvPr id="7" name="Gerade Verbindung mit Pfeil 6"/>
          <p:cNvCxnSpPr>
            <a:stCxn id="3" idx="5"/>
          </p:cNvCxnSpPr>
          <p:nvPr/>
        </p:nvCxnSpPr>
        <p:spPr>
          <a:xfrm>
            <a:off x="3188437" y="3182084"/>
            <a:ext cx="314454" cy="519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7193204" y="4656814"/>
            <a:ext cx="1500314" cy="2920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Affenbank</a:t>
            </a:r>
            <a:endParaRPr lang="de-DE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7068515" y="4656814"/>
            <a:ext cx="465694" cy="329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538654" y="4227725"/>
            <a:ext cx="1649783" cy="3077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r>
              <a:rPr lang="de-DE" sz="1200" dirty="0" smtClean="0"/>
              <a:t>Infobildschirm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2078182" y="3628870"/>
            <a:ext cx="1" cy="54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495280" y="3950857"/>
            <a:ext cx="1612164" cy="3478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Klassen 1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6645145" y="3701562"/>
            <a:ext cx="240592" cy="249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7018" y="1389602"/>
            <a:ext cx="7866217" cy="729344"/>
          </a:xfrm>
        </p:spPr>
        <p:txBody>
          <a:bodyPr/>
          <a:lstStyle/>
          <a:p>
            <a:pPr algn="ctr"/>
            <a:r>
              <a:rPr lang="de-DE" sz="5400" dirty="0" smtClean="0"/>
              <a:t>1. Klassen im Erdgeschoss</a:t>
            </a:r>
            <a:endParaRPr lang="de-DE" sz="5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23" y="2802370"/>
            <a:ext cx="3509433" cy="263207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693469"/>
            <a:ext cx="3605735" cy="27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Schulhof und Turnhalle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46" y="2590800"/>
            <a:ext cx="4064000" cy="304800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08" y="2590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795</Words>
  <Application>Microsoft Office PowerPoint</Application>
  <PresentationFormat>Breitbild</PresentationFormat>
  <Paragraphs>336</Paragraphs>
  <Slides>37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Book</vt:lpstr>
      <vt:lpstr>Garamond</vt:lpstr>
      <vt:lpstr>Times New Roman</vt:lpstr>
      <vt:lpstr>Organisch</vt:lpstr>
      <vt:lpstr>Herzlich willkommen zum  Elternabend</vt:lpstr>
      <vt:lpstr>Wir stellen uns vor …</vt:lpstr>
      <vt:lpstr>Kontaktdaten</vt:lpstr>
      <vt:lpstr>Kontakt zu Lehrern und Mitarbeitern</vt:lpstr>
      <vt:lpstr>Das Schulgebäude</vt:lpstr>
      <vt:lpstr> </vt:lpstr>
      <vt:lpstr>Eingangshalle</vt:lpstr>
      <vt:lpstr>  </vt:lpstr>
      <vt:lpstr>Schulhof und Turnhalle</vt:lpstr>
      <vt:lpstr>Ganztagsgebäude</vt:lpstr>
      <vt:lpstr>Tagestruktur</vt:lpstr>
      <vt:lpstr>Schulzeiten am Morgen</vt:lpstr>
      <vt:lpstr>Nur Unterricht</vt:lpstr>
      <vt:lpstr>Unterricht und Betreuung</vt:lpstr>
      <vt:lpstr>Ganztag</vt:lpstr>
      <vt:lpstr>Offener Ganztag  Wahl fand im März 2025, Zahlen fix </vt:lpstr>
      <vt:lpstr>Religion oder Werte und Normen </vt:lpstr>
      <vt:lpstr>                                           Mittagessen</vt:lpstr>
      <vt:lpstr>Ganztagsregeln</vt:lpstr>
      <vt:lpstr>Kooperativer Hort EJF Evangelische Jugend und Fürsorgewerk</vt:lpstr>
      <vt:lpstr>Taschenanhänger</vt:lpstr>
      <vt:lpstr>Hausaufgaben</vt:lpstr>
      <vt:lpstr>  </vt:lpstr>
      <vt:lpstr>El</vt:lpstr>
      <vt:lpstr>Schulweg</vt:lpstr>
      <vt:lpstr>Bring- und Abholsituation</vt:lpstr>
      <vt:lpstr>Meldepflichtige Krankheiten       </vt:lpstr>
      <vt:lpstr>Waffenerlass</vt:lpstr>
      <vt:lpstr>Bücher und Arbeitshefte </vt:lpstr>
      <vt:lpstr>Lernmittel - kauf</vt:lpstr>
      <vt:lpstr>    </vt:lpstr>
      <vt:lpstr>Nach den Sommerferien …</vt:lpstr>
      <vt:lpstr>Einschulungstag</vt:lpstr>
      <vt:lpstr>Schulfotograf Montag 18.08.2025 bitte Schultüte mitbringen</vt:lpstr>
      <vt:lpstr>  </vt:lpstr>
      <vt:lpstr>Schulplaner</vt:lpstr>
      <vt:lpstr>Wünsche und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</dc:title>
  <dc:creator>marco.wolters@gmx.de</dc:creator>
  <cp:lastModifiedBy>Breski</cp:lastModifiedBy>
  <cp:revision>176</cp:revision>
  <dcterms:created xsi:type="dcterms:W3CDTF">2015-09-28T13:46:48Z</dcterms:created>
  <dcterms:modified xsi:type="dcterms:W3CDTF">2025-06-12T09:02:26Z</dcterms:modified>
</cp:coreProperties>
</file>